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4" r:id="rId1"/>
    <p:sldMasterId id="2147483992" r:id="rId2"/>
  </p:sldMasterIdLst>
  <p:notesMasterIdLst>
    <p:notesMasterId r:id="rId30"/>
  </p:notesMasterIdLst>
  <p:sldIdLst>
    <p:sldId id="286" r:id="rId3"/>
    <p:sldId id="256" r:id="rId4"/>
    <p:sldId id="258" r:id="rId5"/>
    <p:sldId id="259" r:id="rId6"/>
    <p:sldId id="261" r:id="rId7"/>
    <p:sldId id="262" r:id="rId8"/>
    <p:sldId id="272" r:id="rId9"/>
    <p:sldId id="271" r:id="rId10"/>
    <p:sldId id="270" r:id="rId11"/>
    <p:sldId id="269" r:id="rId12"/>
    <p:sldId id="268" r:id="rId13"/>
    <p:sldId id="267" r:id="rId14"/>
    <p:sldId id="266" r:id="rId15"/>
    <p:sldId id="265" r:id="rId16"/>
    <p:sldId id="264" r:id="rId17"/>
    <p:sldId id="263" r:id="rId18"/>
    <p:sldId id="260" r:id="rId19"/>
    <p:sldId id="273" r:id="rId20"/>
    <p:sldId id="276" r:id="rId21"/>
    <p:sldId id="274" r:id="rId22"/>
    <p:sldId id="275" r:id="rId23"/>
    <p:sldId id="278" r:id="rId24"/>
    <p:sldId id="279" r:id="rId25"/>
    <p:sldId id="280" r:id="rId26"/>
    <p:sldId id="281" r:id="rId27"/>
    <p:sldId id="282" r:id="rId28"/>
    <p:sldId id="285" r:id="rId29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/>
    <p:restoredTop sz="94650"/>
  </p:normalViewPr>
  <p:slideViewPr>
    <p:cSldViewPr snapToGrid="0" snapToObjects="1"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F94C-E730-6444-88E5-735ADE5D88E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EC394-0331-254E-ACB6-5A43EDC38E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0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430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/>
              <a:pPr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04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9275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8042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908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77917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16405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7592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98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464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373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59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974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124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4988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312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3656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0095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2918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4264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704160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84124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8000" dirty="0">
                <a:solidFill>
                  <a:prstClr val="white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sz="8000" dirty="0">
                <a:solidFill>
                  <a:prstClr val="white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52115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665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635686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8000" dirty="0">
                <a:solidFill>
                  <a:prstClr val="white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sz="8000" dirty="0">
                <a:solidFill>
                  <a:prstClr val="white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47608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728045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1230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22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0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3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91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81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73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87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451C3-0FF4-47C4-B829-773ADF60F88C}" type="datetimeFigureOut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211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  <p:sldLayoutId id="2147483990" r:id="rId16"/>
    <p:sldLayoutId id="214748399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4/20/2016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146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  <p:sldLayoutId id="2147484007" r:id="rId15"/>
    <p:sldLayoutId id="2147484008" r:id="rId16"/>
    <p:sldLayoutId id="214748400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72" y="2041451"/>
            <a:ext cx="81232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Окружной научно-практический семинар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</a:br>
            <a:r>
              <a:rPr lang="ru-RU" sz="3200" b="1" dirty="0" smtClean="0">
                <a:solidFill>
                  <a:prstClr val="white"/>
                </a:solidFill>
                <a:cs typeface="Times New Roman" pitchFamily="18" charset="0"/>
              </a:rPr>
              <a:t>«Организация и проведение предварительных, периодических, внеочередных медицинских осмотров и экспертизы профессиональной пригодности лиц, работающих во вредных и (или) опасных условиях труда»</a:t>
            </a:r>
            <a:endParaRPr lang="ru-RU" sz="3200" dirty="0" smtClean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0364" y="692727"/>
            <a:ext cx="334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8" name="Изображение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32" y="125347"/>
            <a:ext cx="4258425" cy="124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99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473" y="508000"/>
            <a:ext cx="8603672" cy="5884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а) работников, выполняющих работу по трудовому договору (контракту);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б) граждан, выполняющих работу по гражданско-правовому договору;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в) студентов образовательных учреждений высшего и среднего профессионального образования, учащихся образовательных учреждений среднего, начального профессионального образования и образовательных учреждений основного общего образования, работающих по трудовому договору (контракту) во время практики в организациях;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г) лиц, осужденных к лишению свободы и привлекаемых к труду</a:t>
            </a:r>
            <a:r>
              <a:rPr lang="ru-RU" sz="2400" dirty="0" smtClean="0"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dirty="0" smtClean="0">
                <a:cs typeface="Times New Roman" panose="02020603050405020304" pitchFamily="18" charset="0"/>
              </a:rPr>
              <a:t> </a:t>
            </a:r>
            <a:r>
              <a:rPr lang="ru-RU" sz="2400" dirty="0">
                <a:cs typeface="Times New Roman" panose="02020603050405020304" pitchFamily="18" charset="0"/>
              </a:rPr>
              <a:t>д) других лиц, участвующих в производственной деятельности организации или индивидуального предпринимателя.</a:t>
            </a: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50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6" y="540858"/>
            <a:ext cx="8113222" cy="597170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Для 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проведения экспертизы гражданин (законный представитель в случаях предусмотренных частью 2 статьи 20 Федерального закона от 21 ноября 2011 г. № 323-ФЗ «Об основах охраны здоровья граждан в Российской Федерации</a:t>
            </a:r>
            <a:r>
              <a:rPr lang="ru-RU" sz="24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») 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представляет в Центр:</a:t>
            </a:r>
          </a:p>
          <a:p>
            <a:pPr marL="0" indent="0">
              <a:buNone/>
            </a:pPr>
            <a:r>
              <a:rPr lang="ru-RU" sz="2400" b="1" dirty="0">
                <a:cs typeface="Times New Roman" panose="02020603050405020304" pitchFamily="18" charset="0"/>
              </a:rPr>
              <a:t>1) направление медицинской организации, установившей предварительный диагноз профессионального </a:t>
            </a:r>
            <a:r>
              <a:rPr lang="ru-RU" sz="2400" b="1" dirty="0" smtClean="0">
                <a:cs typeface="Times New Roman" panose="02020603050405020304" pitchFamily="18" charset="0"/>
              </a:rPr>
              <a:t>заболевания;</a:t>
            </a:r>
            <a:endParaRPr lang="ru-RU" sz="24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cs typeface="Times New Roman" panose="02020603050405020304" pitchFamily="18" charset="0"/>
              </a:rPr>
              <a:t>2) копию документа, удостоверяющего личность гражданина;</a:t>
            </a:r>
          </a:p>
          <a:p>
            <a:pPr marL="0" indent="0">
              <a:buNone/>
            </a:pPr>
            <a:r>
              <a:rPr lang="ru-RU" sz="2400" b="1" dirty="0">
                <a:cs typeface="Times New Roman" panose="02020603050405020304" pitchFamily="18" charset="0"/>
              </a:rPr>
              <a:t>3) заявление о проведении экспертизы связи заболевания с профессией;</a:t>
            </a:r>
          </a:p>
          <a:p>
            <a:pPr marL="0" indent="0">
              <a:buNone/>
            </a:pPr>
            <a:r>
              <a:rPr lang="ru-RU" sz="2400" b="1" dirty="0">
                <a:cs typeface="Times New Roman" panose="02020603050405020304" pitchFamily="18" charset="0"/>
              </a:rPr>
              <a:t>4) выписку из медицинской </a:t>
            </a:r>
            <a:r>
              <a:rPr lang="ru-RU" sz="2400" b="1" dirty="0" smtClean="0">
                <a:cs typeface="Times New Roman" panose="02020603050405020304" pitchFamily="18" charset="0"/>
              </a:rPr>
              <a:t>карты амбулаторного больного, </a:t>
            </a:r>
            <a:r>
              <a:rPr lang="ru-RU" sz="2400" b="1" dirty="0">
                <a:cs typeface="Times New Roman" panose="02020603050405020304" pitchFamily="18" charset="0"/>
              </a:rPr>
              <a:t>отражающую состояние здоровья гражданина за весь период профессиональной деятельности, а также до и после этого периода;</a:t>
            </a:r>
          </a:p>
          <a:p>
            <a:pPr marL="0" indent="0">
              <a:buNone/>
            </a:pPr>
            <a:endParaRPr lang="ru-RU" sz="2400" b="1" dirty="0"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000" y="551877"/>
            <a:ext cx="8113222" cy="59150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cs typeface="Times New Roman" panose="02020603050405020304" pitchFamily="18" charset="0"/>
              </a:rPr>
              <a:t>5) сведения о результатах предварительных (при поступлении на работу) и периодических медицинских осмотров за весь период профессиональной деятельности (паспорт здоровья работника при наличии);</a:t>
            </a:r>
          </a:p>
          <a:p>
            <a:pPr marL="0" indent="0">
              <a:buNone/>
            </a:pPr>
            <a:r>
              <a:rPr lang="ru-RU" sz="2800" b="1" dirty="0">
                <a:cs typeface="Times New Roman" panose="02020603050405020304" pitchFamily="18" charset="0"/>
              </a:rPr>
              <a:t>6) санитарно-гигиеническую характеристику условий труда работника;</a:t>
            </a:r>
          </a:p>
          <a:p>
            <a:pPr marL="0" indent="0">
              <a:buNone/>
            </a:pPr>
            <a:r>
              <a:rPr lang="ru-RU" sz="2800" b="1" dirty="0">
                <a:cs typeface="Times New Roman" panose="02020603050405020304" pitchFamily="18" charset="0"/>
              </a:rPr>
              <a:t>7) копию трудовой книжки или гражданско-правового договора, подтверждающего осуществление гражданином деятельности, которая могла стать причиной возникновения профессионального заболевания.</a:t>
            </a:r>
          </a:p>
          <a:p>
            <a:endParaRPr lang="ru-RU" sz="2800" b="1" dirty="0">
              <a:cs typeface="Times New Roman" panose="02020603050405020304" pitchFamily="18" charset="0"/>
            </a:endParaRP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23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192" y="526473"/>
            <a:ext cx="8113222" cy="2707178"/>
          </a:xfrm>
        </p:spPr>
        <p:txBody>
          <a:bodyPr/>
          <a:lstStyle/>
          <a:p>
            <a:r>
              <a:rPr lang="ru-RU" sz="2800" b="1" dirty="0">
                <a:cs typeface="Times New Roman" panose="02020603050405020304" pitchFamily="18" charset="0"/>
              </a:rPr>
              <a:t>В случае представления документов законным представителем, дополнительно к указанным документам в Центр представляется копия документа, удостоверяющего личность законного представителя гражданина, и документ, подтверждающий его полномочия</a:t>
            </a:r>
            <a:r>
              <a:rPr lang="ru-RU" b="1" dirty="0"/>
              <a:t>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6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709" y="535708"/>
            <a:ext cx="8113222" cy="442514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cs typeface="Times New Roman" panose="02020603050405020304" pitchFamily="18" charset="0"/>
              </a:rPr>
              <a:t>При </a:t>
            </a:r>
            <a:r>
              <a:rPr lang="ru-RU" sz="2800" b="1" dirty="0">
                <a:cs typeface="Times New Roman" panose="02020603050405020304" pitchFamily="18" charset="0"/>
              </a:rPr>
              <a:t>поступлении в Центр указанных  документов, они регистрируются  и направляются во врачебную комиссию.</a:t>
            </a:r>
          </a:p>
          <a:p>
            <a:r>
              <a:rPr lang="ru-RU" sz="2800" b="1" dirty="0" smtClean="0">
                <a:cs typeface="Times New Roman" panose="02020603050405020304" pitchFamily="18" charset="0"/>
              </a:rPr>
              <a:t>Врачебная </a:t>
            </a:r>
            <a:r>
              <a:rPr lang="ru-RU" sz="2800" b="1" dirty="0">
                <a:cs typeface="Times New Roman" panose="02020603050405020304" pitchFamily="18" charset="0"/>
              </a:rPr>
              <a:t>комиссия рассматривает поступившие документы, и назначает дату проведения Э</a:t>
            </a:r>
            <a:r>
              <a:rPr lang="ru-RU" sz="2800" b="1" dirty="0" smtClean="0">
                <a:cs typeface="Times New Roman" panose="02020603050405020304" pitchFamily="18" charset="0"/>
              </a:rPr>
              <a:t>кспертизы.</a:t>
            </a:r>
            <a:endParaRPr lang="ru-RU" sz="2800" b="1" dirty="0"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cs typeface="Times New Roman" panose="02020603050405020304" pitchFamily="18" charset="0"/>
              </a:rPr>
              <a:t>течение 10 рабочих дней от назначенной даты проведения Э</a:t>
            </a:r>
            <a:r>
              <a:rPr lang="ru-RU" sz="2800" b="1" dirty="0" smtClean="0">
                <a:cs typeface="Times New Roman" panose="02020603050405020304" pitchFamily="18" charset="0"/>
              </a:rPr>
              <a:t>кспертизы врачебная </a:t>
            </a:r>
            <a:r>
              <a:rPr lang="ru-RU" sz="2800" b="1" dirty="0">
                <a:cs typeface="Times New Roman" panose="02020603050405020304" pitchFamily="18" charset="0"/>
              </a:rPr>
              <a:t>комиссия:</a:t>
            </a:r>
          </a:p>
          <a:p>
            <a:endParaRPr lang="ru-RU" sz="2800" b="1" dirty="0"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38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473" y="544945"/>
            <a:ext cx="8113222" cy="4157287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ru-RU" sz="2400" b="1" dirty="0" smtClean="0">
                <a:cs typeface="Times New Roman" panose="02020603050405020304" pitchFamily="18" charset="0"/>
              </a:rPr>
              <a:t>проводит </a:t>
            </a:r>
            <a:r>
              <a:rPr lang="ru-RU" sz="2400" b="1" dirty="0">
                <a:cs typeface="Times New Roman" panose="02020603050405020304" pitchFamily="18" charset="0"/>
              </a:rPr>
              <a:t>медицинский осмотр и опрос гражданина, в отношении которого проводится Э</a:t>
            </a:r>
            <a:r>
              <a:rPr lang="ru-RU" sz="2400" b="1" dirty="0" smtClean="0">
                <a:cs typeface="Times New Roman" panose="02020603050405020304" pitchFamily="18" charset="0"/>
              </a:rPr>
              <a:t>кспертиза (</a:t>
            </a:r>
            <a:r>
              <a:rPr lang="ru-RU" sz="2400" b="1" dirty="0">
                <a:cs typeface="Times New Roman" panose="02020603050405020304" pitchFamily="18" charset="0"/>
              </a:rPr>
              <a:t>при проведении очной экспертизы связи заболевания с профессией</a:t>
            </a:r>
            <a:r>
              <a:rPr lang="ru-RU" sz="2400" b="1" dirty="0" smtClean="0">
                <a:cs typeface="Times New Roman" panose="02020603050405020304" pitchFamily="18" charset="0"/>
              </a:rPr>
              <a:t>);</a:t>
            </a:r>
          </a:p>
          <a:p>
            <a:pPr marL="457200" indent="-457200">
              <a:buAutoNum type="arabicParenR"/>
            </a:pPr>
            <a:r>
              <a:rPr lang="ru-RU" sz="2400" b="1" dirty="0" smtClean="0"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cs typeface="Times New Roman" panose="02020603050405020304" pitchFamily="18" charset="0"/>
              </a:rPr>
              <a:t>случае необходимости определяет перечень дополнительных медицинских документов, их копий и выписок из медицинских </a:t>
            </a:r>
            <a:r>
              <a:rPr lang="ru-RU" sz="2400" b="1" dirty="0" smtClean="0">
                <a:cs typeface="Times New Roman" panose="02020603050405020304" pitchFamily="18" charset="0"/>
              </a:rPr>
              <a:t>документов;</a:t>
            </a:r>
          </a:p>
          <a:p>
            <a:pPr marL="457200" indent="-457200">
              <a:buAutoNum type="arabicParenR"/>
            </a:pPr>
            <a:r>
              <a:rPr lang="ru-RU" sz="2400" b="1" dirty="0" smtClean="0">
                <a:cs typeface="Times New Roman" panose="02020603050405020304" pitchFamily="18" charset="0"/>
              </a:rPr>
              <a:t>оформляет </a:t>
            </a:r>
            <a:r>
              <a:rPr lang="ru-RU" sz="2400" b="1" dirty="0">
                <a:cs typeface="Times New Roman" panose="02020603050405020304" pitchFamily="18" charset="0"/>
              </a:rPr>
              <a:t>медицинское заключение о наличии </a:t>
            </a:r>
            <a:r>
              <a:rPr lang="ru-RU" sz="2400" b="1" dirty="0" smtClean="0">
                <a:cs typeface="Times New Roman" panose="02020603050405020304" pitchFamily="18" charset="0"/>
              </a:rPr>
              <a:t>или об </a:t>
            </a:r>
            <a:r>
              <a:rPr lang="ru-RU" sz="2400" b="1" dirty="0">
                <a:cs typeface="Times New Roman" panose="02020603050405020304" pitchFamily="18" charset="0"/>
              </a:rPr>
              <a:t>отсутствии у гражданина профессионального </a:t>
            </a:r>
            <a:r>
              <a:rPr lang="ru-RU" sz="2400" b="1" dirty="0" smtClean="0">
                <a:cs typeface="Times New Roman" panose="02020603050405020304" pitchFamily="18" charset="0"/>
              </a:rPr>
              <a:t>заболевания (</a:t>
            </a:r>
            <a:r>
              <a:rPr lang="ru-RU" sz="2400" b="1" dirty="0">
                <a:cs typeface="Times New Roman" panose="02020603050405020304" pitchFamily="18" charset="0"/>
              </a:rPr>
              <a:t>далее – Медицинское заключение).</a:t>
            </a:r>
          </a:p>
          <a:p>
            <a:endParaRPr lang="ru-RU" b="1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6" y="544945"/>
            <a:ext cx="8113222" cy="5321069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cs typeface="Times New Roman" panose="02020603050405020304" pitchFamily="18" charset="0"/>
              </a:rPr>
              <a:t>случае принятия врачебной комиссией решения о необходимости предоставления дополнительных материалов, проведение экспертизы связи заболевания с профессией приостанавливается до момента поступления в Центр указанных материалов.</a:t>
            </a:r>
          </a:p>
          <a:p>
            <a:r>
              <a:rPr lang="ru-RU" sz="24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Врачебная 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комиссия устанавливает заключительный диагноз профессионального заболевания на основании выявленной причинно-следственной связи между заболеванием, выявленным у гражданина, и соответствующим ему производственным </a:t>
            </a:r>
            <a:r>
              <a:rPr lang="ru-RU" sz="24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фактором, 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согласно перечню профессиональных </a:t>
            </a:r>
            <a:r>
              <a:rPr lang="ru-RU" sz="24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заболеваний (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Приказ </a:t>
            </a:r>
            <a:r>
              <a:rPr lang="ru-RU" sz="24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Минздравсоцразвития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 России от 27 апреля 2012 г. № 417н «Об утверждении перечня профессиональных заболеваний</a:t>
            </a:r>
            <a:r>
              <a:rPr lang="ru-RU" sz="24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»).</a:t>
            </a:r>
            <a:endParaRPr lang="ru-RU" sz="2400" b="1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85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192" y="535709"/>
            <a:ext cx="8113222" cy="5302596"/>
          </a:xfrm>
        </p:spPr>
        <p:txBody>
          <a:bodyPr>
            <a:normAutofit lnSpcReduction="10000"/>
          </a:bodyPr>
          <a:lstStyle/>
          <a:p>
            <a:r>
              <a:rPr lang="ru-RU" sz="2800" b="1" dirty="0">
                <a:cs typeface="Times New Roman" panose="02020603050405020304" pitchFamily="18" charset="0"/>
              </a:rPr>
              <a:t>В случае, если указанная причинно-следственная связь не выявлена, врачебная комиссия выносит решение об отсутствии у гражданина </a:t>
            </a:r>
            <a:r>
              <a:rPr lang="ru-RU" sz="2800" b="1" dirty="0" smtClean="0">
                <a:cs typeface="Times New Roman" panose="02020603050405020304" pitchFamily="18" charset="0"/>
              </a:rPr>
              <a:t>профессионального заболевания.</a:t>
            </a:r>
            <a:endParaRPr lang="ru-RU" sz="2800" b="1" dirty="0"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cs typeface="Times New Roman" panose="02020603050405020304" pitchFamily="18" charset="0"/>
              </a:rPr>
              <a:t>Решение </a:t>
            </a:r>
            <a:r>
              <a:rPr lang="ru-RU" sz="2800" b="1" dirty="0">
                <a:cs typeface="Times New Roman" panose="02020603050405020304" pitchFamily="18" charset="0"/>
              </a:rPr>
              <a:t>врачебной комиссии оформляется в виде протокола, содержащего мотивированное обоснование принятого решения.</a:t>
            </a:r>
          </a:p>
          <a:p>
            <a:r>
              <a:rPr lang="ru-RU" sz="28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течение 3 дней (в течение суток при остром профессиональном заболевании) со дня принятия решения врачебная комиссия оформляет медицинское </a:t>
            </a:r>
            <a:r>
              <a:rPr lang="ru-RU" sz="28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заключение в </a:t>
            </a:r>
            <a:r>
              <a:rPr lang="ru-RU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четырех экземплярах</a:t>
            </a:r>
            <a:r>
              <a:rPr lang="ru-RU" sz="2800" b="1" dirty="0"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6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291" y="550258"/>
            <a:ext cx="7772400" cy="5240943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cs typeface="Times New Roman" panose="02020603050405020304" pitchFamily="18" charset="0"/>
              </a:rPr>
              <a:t>течение 1 дня со дня оформления Медицинского заключения 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первый экземпляр </a:t>
            </a:r>
            <a:r>
              <a:rPr lang="ru-RU" sz="2400" b="1" dirty="0">
                <a:cs typeface="Times New Roman" panose="02020603050405020304" pitchFamily="18" charset="0"/>
              </a:rPr>
              <a:t>вручается под роспись гражданину (его законному представителю). В случае проведения Э</a:t>
            </a:r>
            <a:r>
              <a:rPr lang="ru-RU" sz="2400" b="1" dirty="0" smtClean="0">
                <a:cs typeface="Times New Roman" panose="02020603050405020304" pitchFamily="18" charset="0"/>
              </a:rPr>
              <a:t>кспертизы заочно</a:t>
            </a:r>
            <a:r>
              <a:rPr lang="ru-RU" sz="2400" b="1" dirty="0">
                <a:cs typeface="Times New Roman" panose="02020603050405020304" pitchFamily="18" charset="0"/>
              </a:rPr>
              <a:t>, первый экземпляр Медицинского заключения направляется гражданину по почте (его законному представителю или доверенному лицу).</a:t>
            </a:r>
          </a:p>
          <a:p>
            <a:r>
              <a:rPr lang="ru-RU" sz="2400" b="1" dirty="0">
                <a:cs typeface="Times New Roman" panose="02020603050405020304" pitchFamily="18" charset="0"/>
              </a:rPr>
              <a:t>	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Второй экземпляр </a:t>
            </a:r>
            <a:r>
              <a:rPr lang="ru-RU" sz="2400" b="1" dirty="0">
                <a:cs typeface="Times New Roman" panose="02020603050405020304" pitchFamily="18" charset="0"/>
              </a:rPr>
              <a:t>Медицинского заключения направляется в </a:t>
            </a:r>
            <a:r>
              <a:rPr lang="ru-RU" sz="2400" b="1" dirty="0" smtClean="0">
                <a:cs typeface="Times New Roman" panose="02020603050405020304" pitchFamily="18" charset="0"/>
              </a:rPr>
              <a:t>Территориальный </a:t>
            </a:r>
            <a:r>
              <a:rPr lang="ru-RU" sz="2400" b="1" dirty="0">
                <a:cs typeface="Times New Roman" panose="02020603050405020304" pitchFamily="18" charset="0"/>
              </a:rPr>
              <a:t>орган Фонда социального страхования Российской Федерации.</a:t>
            </a:r>
          </a:p>
          <a:p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Третий экземпляр </a:t>
            </a:r>
            <a:r>
              <a:rPr lang="ru-RU" sz="2400" b="1" dirty="0">
                <a:cs typeface="Times New Roman" panose="02020603050405020304" pitchFamily="18" charset="0"/>
              </a:rPr>
              <a:t>Медицинского заключения направляется в медицинскую организацию, установившую предварительный диагноз профессионального заболевания.</a:t>
            </a:r>
          </a:p>
          <a:p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Четвертый экземпляр </a:t>
            </a:r>
            <a:r>
              <a:rPr lang="ru-RU" sz="2400" b="1" dirty="0">
                <a:cs typeface="Times New Roman" panose="02020603050405020304" pitchFamily="18" charset="0"/>
              </a:rPr>
              <a:t>Медицинского заключения в течение 50 лет хранится в Центре.</a:t>
            </a:r>
          </a:p>
          <a:p>
            <a:endParaRPr lang="ru-RU" b="1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87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291" y="520915"/>
            <a:ext cx="8446654" cy="4743812"/>
          </a:xfrm>
        </p:spPr>
        <p:txBody>
          <a:bodyPr>
            <a:noAutofit/>
          </a:bodyPr>
          <a:lstStyle/>
          <a:p>
            <a:r>
              <a:rPr lang="ru-RU" sz="2400" b="1" dirty="0">
                <a:cs typeface="Times New Roman" panose="02020603050405020304" pitchFamily="18" charset="0"/>
              </a:rPr>
              <a:t>По результатам экспертизы связи заболевания с профессией направляется извещение об установлении заключительного диагноза хронического профессионального заболевания (отравления), его уточнении или отмене по форме, утвержденной приказом Минздрава России от 28 мая 2001 г. № 176  «О совершенствовании системы расследования и учета профессиональных заболеваний в Российской Федерации</a:t>
            </a:r>
            <a:r>
              <a:rPr lang="ru-RU" sz="2400" b="1" dirty="0" smtClean="0">
                <a:cs typeface="Times New Roman" panose="02020603050405020304" pitchFamily="18" charset="0"/>
              </a:rPr>
              <a:t>», </a:t>
            </a:r>
            <a:r>
              <a:rPr lang="ru-RU" sz="2400" b="1" dirty="0">
                <a:solidFill>
                  <a:srgbClr val="FFFF00"/>
                </a:solidFill>
                <a:cs typeface="Times New Roman" panose="02020603050405020304" pitchFamily="18" charset="0"/>
              </a:rPr>
              <a:t>работодателю, страховщику, в медицинскую организацию, направившую больного, и в орган, осуществляющий федеральный государственный санитарно-эпидемиологический надзор,</a:t>
            </a:r>
            <a:r>
              <a:rPr lang="ru-RU" sz="2400" b="1" dirty="0">
                <a:cs typeface="Times New Roman" panose="02020603050405020304" pitchFamily="18" charset="0"/>
              </a:rPr>
              <a:t> в течение </a:t>
            </a:r>
            <a:r>
              <a:rPr lang="ru-RU" sz="2400" b="1" dirty="0" smtClean="0">
                <a:cs typeface="Times New Roman" panose="02020603050405020304" pitchFamily="18" charset="0"/>
              </a:rPr>
              <a:t>3 </a:t>
            </a:r>
            <a:r>
              <a:rPr lang="ru-RU" sz="2400" b="1" dirty="0">
                <a:cs typeface="Times New Roman" panose="02020603050405020304" pitchFamily="18" charset="0"/>
              </a:rPr>
              <a:t>дней после принятия соответствующего решения.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3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1962" y="2105934"/>
            <a:ext cx="7780713" cy="1323439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cap="none" dirty="0" smtClean="0">
                <a:latin typeface="+mn-lt"/>
                <a:ea typeface="+mn-ea"/>
                <a:cs typeface="+mn-cs"/>
              </a:rPr>
              <a:t>Экспертиза связи заболевания с профессией</a:t>
            </a:r>
            <a:endParaRPr lang="ru-RU" sz="4000" b="1" cap="none" dirty="0"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6725" y="4724670"/>
            <a:ext cx="71572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 b="1">
                <a:cs typeface="Times New Roman" pitchFamily="18" charset="0"/>
              </a:defRPr>
            </a:lvl1pPr>
          </a:lstStyle>
          <a:p>
            <a:r>
              <a:rPr lang="ru-RU" sz="3600" dirty="0"/>
              <a:t>Заведующая клинико-экспертным отделение, </a:t>
            </a:r>
            <a:r>
              <a:rPr lang="ru-RU" sz="3600" dirty="0" smtClean="0"/>
              <a:t>врач-</a:t>
            </a:r>
            <a:r>
              <a:rPr lang="ru-RU" sz="3600" dirty="0" err="1" smtClean="0"/>
              <a:t>профпатолог</a:t>
            </a:r>
            <a:endParaRPr lang="ru-RU" sz="3600" dirty="0" smtClean="0"/>
          </a:p>
          <a:p>
            <a:r>
              <a:rPr lang="ru-RU" sz="4000" dirty="0" err="1" smtClean="0"/>
              <a:t>Слабко</a:t>
            </a:r>
            <a:r>
              <a:rPr lang="ru-RU" sz="4000" dirty="0" smtClean="0"/>
              <a:t> </a:t>
            </a:r>
            <a:r>
              <a:rPr lang="ru-RU" sz="4000" dirty="0"/>
              <a:t>Наталья Михайловна</a:t>
            </a: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95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47364"/>
            <a:ext cx="8169564" cy="47097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В случае несогласия с решением врачебной комиссии гражданин (его законный представитель) вправе обратиться в центр профессиональной патологии, уполномоченный Министерством здравоохранения Российской Федерации рассматривать разногласия по вопросам установления диагноза профессионального заболевания (далее – Центр профессиональной патологии Минздрава России), с заявлением о проведении экспертизы связи заболевания с профессией.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16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93614"/>
            <a:ext cx="7772400" cy="3228641"/>
          </a:xfrm>
        </p:spPr>
        <p:txBody>
          <a:bodyPr>
            <a:normAutofit lnSpcReduction="10000"/>
          </a:bodyPr>
          <a:lstStyle/>
          <a:p>
            <a:r>
              <a:rPr lang="ru-RU" sz="2800" b="1" dirty="0">
                <a:cs typeface="Times New Roman" panose="02020603050405020304" pitchFamily="18" charset="0"/>
              </a:rPr>
              <a:t>Гражданин имеет право лично участвовать в проведении экспертизы связи заболевания с профессией. Экспертиза </a:t>
            </a:r>
            <a:r>
              <a:rPr lang="ru-RU" sz="2800" b="1" dirty="0" smtClean="0">
                <a:cs typeface="Times New Roman" panose="02020603050405020304" pitchFamily="18" charset="0"/>
              </a:rPr>
              <a:t>может </a:t>
            </a:r>
            <a:r>
              <a:rPr lang="ru-RU" sz="2800" b="1" dirty="0">
                <a:cs typeface="Times New Roman" panose="02020603050405020304" pitchFamily="18" charset="0"/>
              </a:rPr>
              <a:t>быть проведена заочно путем рассмотрения документов</a:t>
            </a:r>
            <a:r>
              <a:rPr lang="ru-RU" sz="2800" b="1" dirty="0" smtClean="0">
                <a:cs typeface="Times New Roman" panose="02020603050405020304" pitchFamily="18" charset="0"/>
              </a:rPr>
              <a:t>, </a:t>
            </a:r>
            <a:r>
              <a:rPr lang="ru-RU" sz="2800" b="1" dirty="0">
                <a:cs typeface="Times New Roman" panose="02020603050405020304" pitchFamily="18" charset="0"/>
              </a:rPr>
              <a:t>в случае если гражданин не может явиться лично по состоянию здоровья, </a:t>
            </a:r>
            <a:r>
              <a:rPr lang="ru-RU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что подтверждается медицинским заключением.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77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558350"/>
            <a:ext cx="8345055" cy="5980015"/>
          </a:xfrm>
        </p:spPr>
        <p:txBody>
          <a:bodyPr/>
          <a:lstStyle/>
          <a:p>
            <a:r>
              <a:rPr lang="ru-RU" sz="2000" b="1" dirty="0">
                <a:cs typeface="Times New Roman" panose="02020603050405020304" pitchFamily="18" charset="0"/>
              </a:rPr>
              <a:t>Решения, принятые врачебной комиссией центра профессиональной патологии и врачебной комиссией Центра профессиональной патологии Минздрава России могут быть обжалованы </a:t>
            </a:r>
            <a:r>
              <a:rPr 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в судебном порядке</a:t>
            </a:r>
            <a:r>
              <a:rPr lang="ru-RU" sz="2000" b="1" dirty="0"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cs typeface="Times New Roman" panose="02020603050405020304" pitchFamily="18" charset="0"/>
              </a:rPr>
              <a:t>Обжалование решений, принятых врачебной комиссией центра профессиональной патологии и врачебной комиссией Центра профессиональной патологии Минздрава </a:t>
            </a:r>
            <a:r>
              <a:rPr lang="ru-RU" sz="2000" b="1" dirty="0" smtClean="0">
                <a:cs typeface="Times New Roman" panose="02020603050405020304" pitchFamily="18" charset="0"/>
              </a:rPr>
              <a:t>России </a:t>
            </a:r>
            <a:r>
              <a:rPr lang="ru-RU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не </a:t>
            </a:r>
            <a:r>
              <a:rPr 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препятствует проведению гражданином независимой медицинской экспертизы</a:t>
            </a:r>
            <a:r>
              <a:rPr lang="ru-RU" sz="2000" b="1" dirty="0">
                <a:cs typeface="Times New Roman" panose="02020603050405020304" pitchFamily="18" charset="0"/>
              </a:rPr>
              <a:t>, проведенной по заявлению гражданина (его законного представителя) в любой другой организации, имеющей лицензию на осуществление медицинской деятельности, </a:t>
            </a:r>
            <a:r>
              <a:rPr 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на возмездной основе за счет личных средств граждан, средств юридических лиц и иных средств</a:t>
            </a:r>
            <a:r>
              <a:rPr lang="ru-RU" sz="2000" b="1" dirty="0">
                <a:cs typeface="Times New Roman" panose="02020603050405020304" pitchFamily="18" charset="0"/>
              </a:rPr>
              <a:t> на основании договора о проведении независимой медицинской экспертизы, заключаемого в соответствии с законодательством Российской Федерации между организацией и гражданином (его законным представителем).</a:t>
            </a:r>
          </a:p>
          <a:p>
            <a:endParaRPr lang="ru-RU" b="1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46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4437" y="453154"/>
            <a:ext cx="7772400" cy="6166131"/>
          </a:xfrm>
        </p:spPr>
        <p:txBody>
          <a:bodyPr>
            <a:normAutofit fontScale="85000" lnSpcReduction="20000"/>
          </a:bodyPr>
          <a:lstStyle/>
          <a:p>
            <a:pPr marL="3181350" marR="18415" indent="0" algn="r">
              <a:lnSpc>
                <a:spcPct val="115000"/>
              </a:lnSpc>
              <a:spcAft>
                <a:spcPts val="0"/>
              </a:spcAft>
              <a:buNone/>
              <a:tabLst>
                <a:tab pos="2790825" algn="l"/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Главному врачу, </a:t>
            </a:r>
            <a:endParaRPr lang="ru-RU" sz="1400" dirty="0">
              <a:ea typeface="Calibri"/>
              <a:cs typeface="Times New Roman"/>
            </a:endParaRPr>
          </a:p>
          <a:p>
            <a:pPr marL="3181350" marR="18415" indent="0" algn="r">
              <a:lnSpc>
                <a:spcPct val="115000"/>
              </a:lnSpc>
              <a:spcAft>
                <a:spcPts val="0"/>
              </a:spcAft>
              <a:buNone/>
              <a:tabLst>
                <a:tab pos="2790825" algn="l"/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Председателю врачебной комиссии</a:t>
            </a:r>
            <a:endParaRPr lang="ru-RU" sz="1400" dirty="0">
              <a:ea typeface="Calibri"/>
              <a:cs typeface="Times New Roman"/>
            </a:endParaRPr>
          </a:p>
          <a:p>
            <a:pPr marL="3181350" marR="18415" indent="0" algn="r">
              <a:lnSpc>
                <a:spcPct val="115000"/>
              </a:lnSpc>
              <a:spcAft>
                <a:spcPts val="0"/>
              </a:spcAft>
              <a:buNone/>
              <a:tabLst>
                <a:tab pos="2790825" algn="l"/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Автономного учреждения</a:t>
            </a:r>
            <a:endParaRPr lang="ru-RU" sz="1400" dirty="0">
              <a:ea typeface="Calibri"/>
              <a:cs typeface="Times New Roman"/>
            </a:endParaRPr>
          </a:p>
          <a:p>
            <a:pPr marL="3181350" marR="18415" indent="0" algn="r">
              <a:lnSpc>
                <a:spcPct val="115000"/>
              </a:lnSpc>
              <a:spcAft>
                <a:spcPts val="0"/>
              </a:spcAft>
              <a:buNone/>
              <a:tabLst>
                <a:tab pos="2790825" algn="l"/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Ханты-Мансийского </a:t>
            </a:r>
            <a:endParaRPr lang="ru-RU" sz="1400" dirty="0">
              <a:ea typeface="Calibri"/>
              <a:cs typeface="Times New Roman"/>
            </a:endParaRPr>
          </a:p>
          <a:p>
            <a:pPr marL="3181350" marR="18415" indent="0" algn="r">
              <a:lnSpc>
                <a:spcPct val="115000"/>
              </a:lnSpc>
              <a:spcAft>
                <a:spcPts val="0"/>
              </a:spcAft>
              <a:buNone/>
              <a:tabLst>
                <a:tab pos="2790825" algn="l"/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Автономного округа-Югры</a:t>
            </a:r>
            <a:endParaRPr lang="ru-RU" sz="1400" dirty="0">
              <a:ea typeface="Calibri"/>
              <a:cs typeface="Times New Roman"/>
            </a:endParaRPr>
          </a:p>
          <a:p>
            <a:pPr marL="3181350" marR="18415" indent="0" algn="r">
              <a:lnSpc>
                <a:spcPct val="115000"/>
              </a:lnSpc>
              <a:spcAft>
                <a:spcPts val="0"/>
              </a:spcAft>
              <a:buNone/>
              <a:tabLst>
                <a:tab pos="2790825" algn="l"/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«Центр профессиональной патологии»</a:t>
            </a:r>
            <a:endParaRPr lang="ru-RU" sz="1400" dirty="0">
              <a:ea typeface="Calibri"/>
              <a:cs typeface="Times New Roman"/>
            </a:endParaRPr>
          </a:p>
          <a:p>
            <a:pPr marL="3181350" marR="18415" indent="0" algn="r">
              <a:lnSpc>
                <a:spcPct val="115000"/>
              </a:lnSpc>
              <a:spcAft>
                <a:spcPts val="0"/>
              </a:spcAft>
              <a:buNone/>
              <a:tabLst>
                <a:tab pos="2790825" algn="l"/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Н.В.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Ташланову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Заявление</a:t>
            </a:r>
            <a:endParaRPr lang="ru-RU" sz="1400" dirty="0" smtClean="0"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,______________________________________________________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работающий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________________________________________________________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sz="1000" dirty="0">
                <a:latin typeface="Times New Roman"/>
                <a:ea typeface="Times New Roman"/>
                <a:cs typeface="Times New Roman"/>
              </a:rPr>
              <a:t>(Должность)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до_________________________________________________________________                                                     </a:t>
            </a:r>
            <a:r>
              <a:rPr lang="ru-RU" sz="1000" dirty="0">
                <a:latin typeface="Times New Roman"/>
                <a:ea typeface="Times New Roman"/>
                <a:cs typeface="Times New Roman"/>
              </a:rPr>
              <a:t>(настоящего времени или указать дату окончания работы согласно записи в трудовой книжке)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 организации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:______________________________________________________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sz="1000" dirty="0">
                <a:latin typeface="Times New Roman"/>
                <a:ea typeface="Times New Roman"/>
                <a:cs typeface="Times New Roman"/>
              </a:rPr>
              <a:t>(наименование организации)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Прошу Вас провести экспертизу связи заболевания с профессией 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Документы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прилагаются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:_____________________________________________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___________________________________________________________________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Контактный телефон:_____________________________________________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_________________    ____________________  _______________________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sz="1050" dirty="0">
                <a:latin typeface="Times New Roman"/>
                <a:ea typeface="Times New Roman"/>
                <a:cs typeface="Times New Roman"/>
              </a:rPr>
              <a:t>                  Дата                                                           подпись                                                   расшифровка</a:t>
            </a:r>
            <a:endParaRPr lang="ru-RU" sz="1400" dirty="0"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endParaRPr lang="ru-RU" sz="1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Дата принятия заявления:  «____»___________________2016 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г.</a:t>
            </a:r>
            <a:endParaRPr lang="ru-RU" sz="1400" dirty="0" smtClean="0"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Врач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_________________________________________________</a:t>
            </a:r>
            <a:endParaRPr lang="ru-RU" sz="1400" dirty="0"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3333750" algn="l"/>
              </a:tabLst>
            </a:pPr>
            <a:r>
              <a:rPr lang="ru-RU" sz="1000" dirty="0">
                <a:latin typeface="Times New Roman"/>
                <a:ea typeface="Times New Roman"/>
                <a:cs typeface="Times New Roman"/>
              </a:rPr>
              <a:t>                                                                                                                                                 (подпись)</a:t>
            </a:r>
            <a:endParaRPr lang="ru-RU" sz="1400" dirty="0"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5891" y="145657"/>
            <a:ext cx="7772400" cy="6578415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endParaRPr lang="ru-RU" sz="600" b="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105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1050" b="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Министерство </a:t>
            </a: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здравоохранения и социального</a:t>
            </a:r>
            <a:endParaRPr lang="ru-RU" sz="105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развития Российской Федерации</a:t>
            </a:r>
            <a:endParaRPr lang="ru-RU" sz="105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__________________________________________</a:t>
            </a:r>
            <a:endParaRPr lang="ru-RU" sz="105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</a:t>
            </a:r>
            <a:r>
              <a:rPr lang="ru-RU" sz="105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(наименование медицинского организации, установившей)</a:t>
            </a: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                                                     Медицинская документация</a:t>
            </a:r>
            <a:endParaRPr lang="ru-RU" sz="105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__________________________________________                                                                                 Форма N 057/у-04________</a:t>
            </a:r>
            <a:endParaRPr lang="ru-RU" sz="105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(предварительный диагноз профессионального заболевания)                                                      утверждена приказом </a:t>
            </a:r>
            <a:r>
              <a:rPr lang="ru-RU" sz="105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Минздравсоцразвития</a:t>
            </a: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России</a:t>
            </a:r>
            <a:endParaRPr lang="ru-RU" sz="105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__________________________________________                                                                                 от 22.11.2004 г. N 255</a:t>
            </a:r>
            <a:endParaRPr lang="ru-RU" sz="105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     </a:t>
            </a:r>
            <a:r>
              <a:rPr lang="ru-RU" sz="105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(адрес)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105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105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——————————————————————————————————————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105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Код ОГРН  </a:t>
            </a:r>
            <a:r>
              <a:rPr lang="ru-RU" sz="105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|  |  |  |  |  |  |  |  |  |  |  |  |  |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105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——————————————————————————————————————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НАПРАВЛЕНИЕ</a:t>
            </a:r>
            <a:endParaRPr lang="ru-RU" sz="1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ru-RU" sz="14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экспертизу связи заболевания с профессией </a:t>
            </a:r>
            <a:endParaRPr lang="ru-RU" sz="1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ru-RU" sz="14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Автономное учреждение Ханты-Мансийского автономного округа-Югры</a:t>
            </a:r>
            <a:endParaRPr lang="ru-RU" sz="1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ru-RU" sz="14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«Центр профессиональной патологии»                  </a:t>
            </a:r>
            <a:endParaRPr lang="ru-RU" sz="1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     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(наименование медицинского учреждения, куда направлен пациент</a:t>
            </a:r>
            <a:r>
              <a:rPr lang="ru-RU" sz="1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Номер страхового полиса ОМС </a:t>
            </a:r>
            <a:endParaRPr lang="ru-RU" sz="2400" b="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Код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льготы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Фамилия, имя, отчество </a:t>
            </a:r>
            <a:endParaRPr lang="ru-RU" sz="2400" b="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Дата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рождения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Адрес постоянного места жительства </a:t>
            </a:r>
            <a:endParaRPr lang="ru-RU" sz="2400" b="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Текущее место работы,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профессия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7. Вредные производственные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факторы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25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445062"/>
            <a:ext cx="7772400" cy="5346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Предварительный диагноз профессионального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Сопутствующие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диагнозы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Код диагноза по МКБ     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Обоснование направления на экспертизу: 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Результаты  лабораторных и функциональных исследований: 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Подпись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врача-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профпатолога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_______________________ФИО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медицинской организации ______ _ ФИО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гражданину предварительного диагноза профессионального заболевания № экстренного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направления в Центр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профпатологии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МП</a:t>
            </a:r>
          </a:p>
          <a:p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47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824088"/>
              </p:ext>
            </p:extLst>
          </p:nvPr>
        </p:nvGraphicFramePr>
        <p:xfrm>
          <a:off x="605923" y="182766"/>
          <a:ext cx="8035389" cy="651967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1245"/>
                <a:gridCol w="4891763"/>
                <a:gridCol w="1017384"/>
                <a:gridCol w="554999"/>
                <a:gridCol w="554999"/>
                <a:gridCol w="554999"/>
              </a:tblGrid>
              <a:tr h="343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№ </a:t>
                      </a:r>
                      <a:r>
                        <a:rPr lang="ru-RU" sz="1200" dirty="0">
                          <a:effectLst/>
                          <a:latin typeface="+mn-lt"/>
                        </a:rPr>
                        <a:t>п/п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Нозологические формы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 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 Код МКБ-10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2013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2014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2015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1.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ХОБЛ от воздействия  промышленных </a:t>
                      </a:r>
                      <a:r>
                        <a:rPr lang="ru-RU" sz="1000" dirty="0" err="1">
                          <a:effectLst/>
                          <a:latin typeface="+mn-lt"/>
                        </a:rPr>
                        <a:t>пылей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/аэрозолей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Т65.8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>
                          <a:effectLst/>
                          <a:latin typeface="+mn-lt"/>
                        </a:rPr>
                        <a:t>Y</a:t>
                      </a:r>
                      <a:r>
                        <a:rPr lang="ru-RU" sz="1000">
                          <a:effectLst/>
                          <a:latin typeface="+mn-lt"/>
                        </a:rPr>
                        <a:t>96)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17206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2.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Бронхиальная астма </a:t>
                      </a:r>
                      <a:r>
                        <a:rPr lang="ru-RU" sz="1000" dirty="0" err="1">
                          <a:effectLst/>
                          <a:latin typeface="+mn-lt"/>
                        </a:rPr>
                        <a:t>неиммунологическая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 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неаллергическая 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>
                          <a:effectLst/>
                          <a:latin typeface="+mn-lt"/>
                        </a:rPr>
                        <a:t>J</a:t>
                      </a:r>
                      <a:r>
                        <a:rPr lang="ru-RU" sz="1000">
                          <a:effectLst/>
                          <a:latin typeface="+mn-lt"/>
                        </a:rPr>
                        <a:t> 45.</a:t>
                      </a:r>
                      <a:r>
                        <a:rPr lang="en-US" sz="1000">
                          <a:effectLst/>
                          <a:latin typeface="+mn-lt"/>
                        </a:rPr>
                        <a:t>1</a:t>
                      </a:r>
                      <a:endParaRPr lang="ru-RU" sz="100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>
                          <a:effectLst/>
                          <a:latin typeface="+mn-lt"/>
                        </a:rPr>
                        <a:t>Y</a:t>
                      </a:r>
                      <a:r>
                        <a:rPr lang="ru-RU" sz="1000">
                          <a:effectLst/>
                          <a:latin typeface="+mn-lt"/>
                        </a:rPr>
                        <a:t>96)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аллергическая 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>
                          <a:effectLst/>
                          <a:latin typeface="+mn-lt"/>
                        </a:rPr>
                        <a:t>J</a:t>
                      </a:r>
                      <a:r>
                        <a:rPr lang="ru-RU" sz="1000">
                          <a:effectLst/>
                          <a:latin typeface="+mn-lt"/>
                        </a:rPr>
                        <a:t> 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>
                          <a:effectLst/>
                          <a:latin typeface="+mn-lt"/>
                        </a:rPr>
                        <a:t>Y</a:t>
                      </a:r>
                      <a:r>
                        <a:rPr lang="ru-RU" sz="1000">
                          <a:effectLst/>
                          <a:latin typeface="+mn-lt"/>
                        </a:rPr>
                        <a:t>96)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3.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Заболевания  связанные с  воздействием производственного шума (нейросенсорная тугоухость)  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>
                          <a:effectLst/>
                          <a:latin typeface="+mn-lt"/>
                        </a:rPr>
                        <a:t>H</a:t>
                      </a:r>
                      <a:r>
                        <a:rPr lang="ru-RU" sz="1000">
                          <a:effectLst/>
                          <a:latin typeface="+mn-lt"/>
                        </a:rPr>
                        <a:t> 83.3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>
                          <a:effectLst/>
                          <a:latin typeface="+mn-lt"/>
                        </a:rPr>
                        <a:t>Y</a:t>
                      </a:r>
                      <a:r>
                        <a:rPr lang="ru-RU" sz="1000">
                          <a:effectLst/>
                          <a:latin typeface="+mn-lt"/>
                        </a:rPr>
                        <a:t>96)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166396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4.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b="1" dirty="0">
                          <a:effectLst/>
                          <a:latin typeface="+mn-lt"/>
                        </a:rPr>
                        <a:t>Вибрационная болезнь:</a:t>
                      </a:r>
                      <a:endParaRPr lang="ru-RU" sz="1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(48)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33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46</a:t>
                      </a: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от воздействия локальной вибрации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>
                          <a:effectLst/>
                          <a:latin typeface="+mn-lt"/>
                        </a:rPr>
                        <a:t>T</a:t>
                      </a:r>
                      <a:r>
                        <a:rPr lang="ru-RU" sz="1000">
                          <a:effectLst/>
                          <a:latin typeface="+mn-lt"/>
                        </a:rPr>
                        <a:t>75.2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>
                          <a:effectLst/>
                          <a:latin typeface="+mn-lt"/>
                        </a:rPr>
                        <a:t>Y</a:t>
                      </a:r>
                      <a:r>
                        <a:rPr lang="ru-RU" sz="1000">
                          <a:effectLst/>
                          <a:latin typeface="+mn-lt"/>
                        </a:rPr>
                        <a:t>96)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от воздействия общей вибрации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T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75.2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Y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96)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от воздействия общей и локальной (комбинированной)  вибрации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T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75.2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Y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96)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5.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Инфекционные  и паразитарные заболевания, связанные с воздействием инфекционного агента 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В18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(Т75.8/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Y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96)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908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+mn-lt"/>
                        </a:rPr>
                        <a:t>6</a:t>
                      </a:r>
                      <a:r>
                        <a:rPr lang="ru-RU" sz="1200">
                          <a:effectLst/>
                          <a:latin typeface="+mn-lt"/>
                        </a:rPr>
                        <a:t>.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 err="1">
                          <a:effectLst/>
                          <a:latin typeface="+mn-lt"/>
                        </a:rPr>
                        <a:t>Полиневропатия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 верхних и нижних конечностей, связанные с воздействием функционального перенапряжения или комплекса производственных факторов 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G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62.8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X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50)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16639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+mn-lt"/>
                        </a:rPr>
                        <a:t>7</a:t>
                      </a:r>
                      <a:r>
                        <a:rPr lang="ru-RU" sz="1200">
                          <a:effectLst/>
                          <a:latin typeface="+mn-lt"/>
                        </a:rPr>
                        <a:t>.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b="1" dirty="0">
                          <a:effectLst/>
                          <a:latin typeface="+mn-lt"/>
                        </a:rPr>
                        <a:t>Мышечно-тонический (</a:t>
                      </a:r>
                      <a:r>
                        <a:rPr lang="ru-RU" sz="1000" b="1" dirty="0" err="1">
                          <a:effectLst/>
                          <a:latin typeface="+mn-lt"/>
                        </a:rPr>
                        <a:t>миофасциальный</a:t>
                      </a:r>
                      <a:r>
                        <a:rPr lang="ru-RU" sz="1000" b="1" dirty="0">
                          <a:effectLst/>
                          <a:latin typeface="+mn-lt"/>
                        </a:rPr>
                        <a:t>) синдром </a:t>
                      </a:r>
                      <a:endParaRPr lang="ru-RU" sz="1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шейного уровня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М53.1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(Х50)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пояснично-крестцового уровня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М54.2, М54.5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X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50)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8.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Радикулопатия (компрессионно-ишемический синдром) пояснично-крестцового уровня 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М54.1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X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50)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9.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 err="1">
                          <a:effectLst/>
                          <a:latin typeface="+mn-lt"/>
                        </a:rPr>
                        <a:t>Остеоартрозы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 суставов с нарушением функции (плечевые, локтевые, коленные суставы)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М19.8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(X50)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10.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Повреждение ротаторной манжеты правого плеча 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М75.1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>
                          <a:effectLst/>
                          <a:latin typeface="+mn-lt"/>
                        </a:rPr>
                        <a:t>(Х50)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285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</a:rPr>
                        <a:t>11.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Хроническая аллергическая </a:t>
                      </a:r>
                      <a:r>
                        <a:rPr lang="ru-RU" sz="1000" dirty="0" smtClean="0">
                          <a:effectLst/>
                          <a:latin typeface="+mn-lt"/>
                        </a:rPr>
                        <a:t> экзема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L23</a:t>
                      </a:r>
                      <a:endParaRPr lang="ru-RU" sz="1000" dirty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(Y98)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  <a:tr h="166396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Всего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66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65</a:t>
                      </a:r>
                      <a:endParaRPr lang="ru-RU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28600" algn="l"/>
                          <a:tab pos="540385" algn="l"/>
                        </a:tabLs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86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009" marR="2000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31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01820"/>
            <a:ext cx="8225593" cy="936566"/>
          </a:xfrm>
        </p:spPr>
        <p:txBody>
          <a:bodyPr anchor="t">
            <a:noAutofit/>
          </a:bodyPr>
          <a:lstStyle/>
          <a:p>
            <a:pPr algn="ctr"/>
            <a:r>
              <a:rPr lang="ru-RU" sz="5400" b="1" dirty="0" smtClean="0">
                <a:latin typeface="+mn-lt"/>
              </a:rPr>
              <a:t>Спасибо за внимание!</a:t>
            </a:r>
            <a:endParaRPr lang="ru-RU" sz="5400" b="1" dirty="0">
              <a:latin typeface="+mn-lt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19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7" y="526471"/>
            <a:ext cx="8113222" cy="57542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ЭКСПЕРТИЗА СВЯЗИ ЗАБОЛЕВАНИЯ С ПРОФЕССИЕЙ </a:t>
            </a:r>
            <a:r>
              <a:rPr lang="ru-RU" sz="2800" b="1" dirty="0">
                <a:cs typeface="Times New Roman" panose="02020603050405020304" pitchFamily="18" charset="0"/>
              </a:rPr>
              <a:t>— вид медицинской экспертизы, включающий установление причинно-следственных связей между особенностями формирования, течения, характера патологического процесса, степени его выраженности и конкретными неблагоприятными производственными факторами на основе анализа данных индивидуальной санитарно-гигиенической характеристики условий труда и результатов клинико-лабораторных исследований, направленных на выявление специфических признаков профессионального заболевания.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0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192" y="539159"/>
            <a:ext cx="8113222" cy="3460186"/>
          </a:xfrm>
        </p:spPr>
        <p:txBody>
          <a:bodyPr>
            <a:normAutofit/>
          </a:bodyPr>
          <a:lstStyle/>
          <a:p>
            <a:r>
              <a:rPr lang="ru-RU" sz="2800" dirty="0">
                <a:cs typeface="Times New Roman" panose="02020603050405020304" pitchFamily="18" charset="0"/>
              </a:rPr>
              <a:t>Экспертиза связи заболевания с профессией (далее — Экспертиза) осуществляется по территориальному принципу центром </a:t>
            </a:r>
            <a:r>
              <a:rPr lang="ru-RU" sz="2800" dirty="0" err="1">
                <a:cs typeface="Times New Roman" panose="02020603050405020304" pitchFamily="18" charset="0"/>
              </a:rPr>
              <a:t>профпатологии</a:t>
            </a:r>
            <a:r>
              <a:rPr lang="ru-RU" sz="2800" dirty="0">
                <a:cs typeface="Times New Roman" panose="02020603050405020304" pitchFamily="18" charset="0"/>
              </a:rPr>
              <a:t> субъекта РФ, на территории которого размещено и функционирует </a:t>
            </a:r>
            <a:r>
              <a:rPr lang="ru-RU" sz="2800" dirty="0" smtClean="0">
                <a:cs typeface="Times New Roman" panose="02020603050405020304" pitchFamily="18" charset="0"/>
              </a:rPr>
              <a:t>предприятие, </a:t>
            </a:r>
            <a:r>
              <a:rPr lang="ru-RU" sz="2800" dirty="0">
                <a:cs typeface="Times New Roman" panose="02020603050405020304" pitchFamily="18" charset="0"/>
              </a:rPr>
              <a:t>где осуществляется производственная деятельность работника. </a:t>
            </a:r>
          </a:p>
          <a:p>
            <a:endParaRPr lang="ru-RU" sz="2800" dirty="0"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86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192" y="542755"/>
            <a:ext cx="8113222" cy="55748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Экспертиза  подразделяется на первичную, повторную и контрольную</a:t>
            </a:r>
            <a:r>
              <a:rPr 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Первичная </a:t>
            </a:r>
            <a:r>
              <a:rPr lang="ru-RU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экспертиза </a:t>
            </a:r>
            <a:r>
              <a:rPr lang="ru-RU" sz="2000" b="1" dirty="0">
                <a:cs typeface="Times New Roman" panose="02020603050405020304" pitchFamily="18" charset="0"/>
              </a:rPr>
              <a:t>— при подозрении на наличие причинно-следственных отношений между воздействием вредных производственных факторов и развитием заболевания.</a:t>
            </a:r>
          </a:p>
          <a:p>
            <a:r>
              <a:rPr 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Повторная </a:t>
            </a:r>
            <a:r>
              <a:rPr lang="ru-RU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экспертиза  </a:t>
            </a:r>
            <a:r>
              <a:rPr lang="ru-RU" sz="2000" b="1" dirty="0">
                <a:cs typeface="Times New Roman" panose="02020603050405020304" pitchFamily="18" charset="0"/>
              </a:rPr>
              <a:t>— после проведения пострадавшим лечебно-реабилитационных мероприятий и (или) перед переосвидетельствованием в органах государственной медико-социальной экспертизы.</a:t>
            </a:r>
          </a:p>
          <a:p>
            <a:r>
              <a:rPr 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Контрольная </a:t>
            </a:r>
            <a:r>
              <a:rPr lang="ru-RU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экспертиза  </a:t>
            </a:r>
            <a:r>
              <a:rPr lang="ru-RU" sz="2000" b="1" dirty="0">
                <a:cs typeface="Times New Roman" panose="02020603050405020304" pitchFamily="18" charset="0"/>
              </a:rPr>
              <a:t>— проводится Центром </a:t>
            </a:r>
            <a:r>
              <a:rPr lang="ru-RU" sz="2000" b="1" dirty="0" err="1">
                <a:cs typeface="Times New Roman" panose="02020603050405020304" pitchFamily="18" charset="0"/>
              </a:rPr>
              <a:t>профпатологии</a:t>
            </a:r>
            <a:r>
              <a:rPr lang="ru-RU" sz="2000" b="1" dirty="0"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cs typeface="Times New Roman" panose="02020603050405020304" pitchFamily="18" charset="0"/>
              </a:rPr>
              <a:t>Минздравсоцразвития</a:t>
            </a:r>
            <a:r>
              <a:rPr lang="ru-RU" sz="2000" b="1" dirty="0">
                <a:cs typeface="Times New Roman" panose="02020603050405020304" pitchFamily="18" charset="0"/>
              </a:rPr>
              <a:t> России в порядке планового контроля за работой территориальных центров </a:t>
            </a:r>
            <a:r>
              <a:rPr lang="ru-RU" sz="2000" b="1" dirty="0" err="1">
                <a:cs typeface="Times New Roman" panose="02020603050405020304" pitchFamily="18" charset="0"/>
              </a:rPr>
              <a:t>профпатологии</a:t>
            </a:r>
            <a:r>
              <a:rPr lang="ru-RU" sz="2000" b="1" dirty="0">
                <a:cs typeface="Times New Roman" panose="02020603050405020304" pitchFamily="18" charset="0"/>
              </a:rPr>
              <a:t> либо в случае сложных и конфликтных ситуаций, либо по решению судебно-следственных органов.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81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007" y="543654"/>
            <a:ext cx="8408786" cy="5906597"/>
          </a:xfrm>
        </p:spPr>
        <p:txBody>
          <a:bodyPr>
            <a:normAutofit/>
          </a:bodyPr>
          <a:lstStyle/>
          <a:p>
            <a:r>
              <a:rPr lang="ru-RU" sz="2800" b="1" dirty="0">
                <a:cs typeface="Times New Roman" panose="02020603050405020304" pitchFamily="18" charset="0"/>
              </a:rPr>
              <a:t>Экспертиза </a:t>
            </a:r>
            <a:r>
              <a:rPr lang="ru-RU" sz="2800" b="1" dirty="0" smtClean="0">
                <a:cs typeface="Times New Roman" panose="02020603050405020304" pitchFamily="18" charset="0"/>
              </a:rPr>
              <a:t>проводится </a:t>
            </a:r>
            <a:r>
              <a:rPr lang="ru-RU" sz="2800" b="1" dirty="0">
                <a:cs typeface="Times New Roman" panose="02020603050405020304" pitchFamily="18" charset="0"/>
              </a:rPr>
              <a:t>специализированной медицинской организацией ‒ центром профессиональной патологии или специализированным структурным подразделением медицинской организации в области профессиональной патологии, имеющей лицензию на осуществление медицинской деятельности, предусматривающую выполнение работ (услуг) по </a:t>
            </a:r>
            <a:r>
              <a:rPr lang="ru-RU" sz="2800" b="1" dirty="0" err="1">
                <a:cs typeface="Times New Roman" panose="02020603050405020304" pitchFamily="18" charset="0"/>
              </a:rPr>
              <a:t>профпатологии</a:t>
            </a:r>
            <a:r>
              <a:rPr lang="ru-RU" sz="2800" b="1" dirty="0">
                <a:cs typeface="Times New Roman" panose="02020603050405020304" pitchFamily="18" charset="0"/>
              </a:rPr>
              <a:t> и экспертизе связи заболевания с профессией (далее ‒ центр </a:t>
            </a:r>
            <a:r>
              <a:rPr lang="ru-RU" sz="2800" b="1" dirty="0" err="1">
                <a:cs typeface="Times New Roman" panose="02020603050405020304" pitchFamily="18" charset="0"/>
              </a:rPr>
              <a:t>профпатологии</a:t>
            </a:r>
            <a:r>
              <a:rPr lang="ru-RU" sz="2800" b="1" dirty="0">
                <a:cs typeface="Times New Roman" panose="02020603050405020304" pitchFamily="18" charset="0"/>
              </a:rPr>
              <a:t>) при выявлении профессионального заболевания.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29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007" y="551828"/>
            <a:ext cx="8113222" cy="3881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 smtClean="0">
                <a:cs typeface="Times New Roman" panose="02020603050405020304" pitchFamily="18" charset="0"/>
              </a:rPr>
              <a:t>Для </a:t>
            </a:r>
            <a:r>
              <a:rPr lang="ru-RU" sz="2400" b="1" dirty="0">
                <a:cs typeface="Times New Roman" panose="02020603050405020304" pitchFamily="18" charset="0"/>
              </a:rPr>
              <a:t>проведения </a:t>
            </a:r>
            <a:r>
              <a:rPr lang="ru-RU" sz="2400" b="1" dirty="0" smtClean="0">
                <a:cs typeface="Times New Roman" panose="02020603050405020304" pitchFamily="18" charset="0"/>
              </a:rPr>
              <a:t>Экспертизы в </a:t>
            </a:r>
            <a:r>
              <a:rPr lang="ru-RU" sz="2400" b="1" dirty="0">
                <a:cs typeface="Times New Roman" panose="02020603050405020304" pitchFamily="18" charset="0"/>
              </a:rPr>
              <a:t>Центре формируется постоянно действующая врачебная комиссия (подкомиссия врачебной комиссии) по проведению экспертизы связи заболевания с профессией (далее – врачебная комиссия).      </a:t>
            </a:r>
          </a:p>
          <a:p>
            <a:r>
              <a:rPr lang="ru-RU" sz="2400" b="1" dirty="0" smtClean="0">
                <a:cs typeface="Times New Roman" panose="02020603050405020304" pitchFamily="18" charset="0"/>
              </a:rPr>
              <a:t>Председателем </a:t>
            </a:r>
            <a:r>
              <a:rPr lang="ru-RU" sz="2400" b="1" dirty="0">
                <a:cs typeface="Times New Roman" panose="02020603050405020304" pitchFamily="18" charset="0"/>
              </a:rPr>
              <a:t>врачебной комиссии назначается руководитель Центра (его заместитель, руководитель структурного подразделения Центра), имеющий действующий сертификат специалиста по специальности «</a:t>
            </a:r>
            <a:r>
              <a:rPr lang="ru-RU" sz="2400" b="1" dirty="0" err="1">
                <a:cs typeface="Times New Roman" panose="02020603050405020304" pitchFamily="18" charset="0"/>
              </a:rPr>
              <a:t>профпатология</a:t>
            </a:r>
            <a:r>
              <a:rPr lang="ru-RU" sz="2400" b="1" dirty="0">
                <a:cs typeface="Times New Roman" panose="02020603050405020304" pitchFamily="18" charset="0"/>
              </a:rPr>
              <a:t>».</a:t>
            </a:r>
          </a:p>
          <a:p>
            <a:endParaRPr lang="ru-RU" b="1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05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049" y="526471"/>
            <a:ext cx="8113222" cy="36210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b="1" dirty="0">
                <a:cs typeface="Times New Roman" panose="02020603050405020304" pitchFamily="18" charset="0"/>
              </a:rPr>
              <a:t>В состав врачебной комиссии, формируемой в центре </a:t>
            </a:r>
            <a:r>
              <a:rPr lang="ru-RU" sz="2800" b="1" dirty="0" err="1">
                <a:cs typeface="Times New Roman" panose="02020603050405020304" pitchFamily="18" charset="0"/>
              </a:rPr>
              <a:t>профпатологии</a:t>
            </a:r>
            <a:r>
              <a:rPr lang="ru-RU" sz="2800" b="1" dirty="0">
                <a:cs typeface="Times New Roman" panose="02020603050405020304" pitchFamily="18" charset="0"/>
              </a:rPr>
              <a:t> для проведения </a:t>
            </a:r>
            <a:r>
              <a:rPr lang="ru-RU" sz="2800" b="1" dirty="0" smtClean="0">
                <a:cs typeface="Times New Roman" panose="02020603050405020304" pitchFamily="18" charset="0"/>
              </a:rPr>
              <a:t>Экспертизы, </a:t>
            </a:r>
            <a:r>
              <a:rPr lang="ru-RU" sz="2800" b="1" dirty="0">
                <a:cs typeface="Times New Roman" panose="02020603050405020304" pitchFamily="18" charset="0"/>
              </a:rPr>
              <a:t>входят врачи-</a:t>
            </a:r>
            <a:r>
              <a:rPr lang="ru-RU" sz="2800" b="1" dirty="0" err="1">
                <a:cs typeface="Times New Roman" panose="02020603050405020304" pitchFamily="18" charset="0"/>
              </a:rPr>
              <a:t>профпатологи</a:t>
            </a:r>
            <a:r>
              <a:rPr lang="ru-RU" sz="2800" b="1" dirty="0">
                <a:cs typeface="Times New Roman" panose="02020603050405020304" pitchFamily="18" charset="0"/>
              </a:rPr>
              <a:t>, имеющие сертификаты специалистов по специальности «</a:t>
            </a:r>
            <a:r>
              <a:rPr lang="ru-RU" sz="2800" b="1" dirty="0" err="1">
                <a:cs typeface="Times New Roman" panose="02020603050405020304" pitchFamily="18" charset="0"/>
              </a:rPr>
              <a:t>профпатология</a:t>
            </a:r>
            <a:r>
              <a:rPr lang="ru-RU" sz="2800" b="1" dirty="0">
                <a:cs typeface="Times New Roman" panose="02020603050405020304" pitchFamily="18" charset="0"/>
              </a:rPr>
              <a:t>»,</a:t>
            </a:r>
          </a:p>
          <a:p>
            <a:pPr marL="0" indent="0">
              <a:buNone/>
            </a:pPr>
            <a:r>
              <a:rPr lang="ru-RU" sz="2800" b="1" dirty="0">
                <a:cs typeface="Times New Roman" panose="02020603050405020304" pitchFamily="18" charset="0"/>
              </a:rPr>
              <a:t>Иные врачи-специалисты могут быть привлечены к работе врачебной комиссии при </a:t>
            </a:r>
            <a:r>
              <a:rPr lang="ru-RU" sz="2800" b="1" dirty="0" smtClean="0">
                <a:cs typeface="Times New Roman" panose="02020603050405020304" pitchFamily="18" charset="0"/>
              </a:rPr>
              <a:t>необходимости, </a:t>
            </a:r>
            <a:r>
              <a:rPr lang="ru-RU" sz="2800" b="1" dirty="0">
                <a:cs typeface="Times New Roman" panose="02020603050405020304" pitchFamily="18" charset="0"/>
              </a:rPr>
              <a:t>в зависимости от характера рассматриваемого заболевания.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74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6" y="544946"/>
            <a:ext cx="8113222" cy="4184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cs typeface="Times New Roman" panose="02020603050405020304" pitchFamily="18" charset="0"/>
              </a:rPr>
              <a:t>Экспертиза </a:t>
            </a:r>
            <a:r>
              <a:rPr lang="ru-RU" sz="2800" b="1" dirty="0">
                <a:cs typeface="Times New Roman" panose="02020603050405020304" pitchFamily="18" charset="0"/>
              </a:rPr>
              <a:t>проводится в рамках расследования и учета профессиональных заболеваний в соответствии с пунктом 3 Положения о расследовании и учете профессиональных заболеваний, утвержденным постановлением Правительства Российской Федерации от 15 декабря 2000 г. № 967 (Собрание законодательства Российской Федерации, 2000, № 52, ст. 5149) (далее – Положение) в отношении: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58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1_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elestial" id="{C4BB2A3D-0E93-4C5F-B0D2-9D3FCE089CC5}" vid="{E44E6A2F-09CD-4BE0-B42D-107FF03CEED6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750</TotalTime>
  <Words>1587</Words>
  <Application>Microsoft Office PowerPoint</Application>
  <PresentationFormat>Экран (4:3)</PresentationFormat>
  <Paragraphs>245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Небеса</vt:lpstr>
      <vt:lpstr>1_Небеса</vt:lpstr>
      <vt:lpstr>Презентация PowerPoint</vt:lpstr>
      <vt:lpstr>Экспертиза связи заболевания с профессией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КЗ</cp:lastModifiedBy>
  <cp:revision>42</cp:revision>
  <cp:lastPrinted>2016-04-13T10:04:01Z</cp:lastPrinted>
  <dcterms:created xsi:type="dcterms:W3CDTF">2016-01-11T13:20:32Z</dcterms:created>
  <dcterms:modified xsi:type="dcterms:W3CDTF">2016-04-20T02:32:02Z</dcterms:modified>
</cp:coreProperties>
</file>